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88" r:id="rId1"/>
  </p:sldMasterIdLst>
  <p:notesMasterIdLst>
    <p:notesMasterId r:id="rId12"/>
  </p:notesMasterIdLst>
  <p:handoutMasterIdLst>
    <p:handoutMasterId r:id="rId13"/>
  </p:handoutMasterIdLst>
  <p:sldIdLst>
    <p:sldId id="276" r:id="rId2"/>
    <p:sldId id="285" r:id="rId3"/>
    <p:sldId id="291" r:id="rId4"/>
    <p:sldId id="292" r:id="rId5"/>
    <p:sldId id="293" r:id="rId6"/>
    <p:sldId id="294" r:id="rId7"/>
    <p:sldId id="295" r:id="rId8"/>
    <p:sldId id="296" r:id="rId9"/>
    <p:sldId id="297" r:id="rId10"/>
    <p:sldId id="298"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F55C5"/>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6327" autoAdjust="0"/>
    <p:restoredTop sz="94660" autoAdjust="0"/>
  </p:normalViewPr>
  <p:slideViewPr>
    <p:cSldViewPr snapToGrid="0">
      <p:cViewPr>
        <p:scale>
          <a:sx n="75" d="100"/>
          <a:sy n="75" d="100"/>
        </p:scale>
        <p:origin x="-1050" y="-108"/>
      </p:cViewPr>
      <p:guideLst>
        <p:guide orient="horz" pos="1152"/>
        <p:guide pos="576"/>
        <p:guide pos="5184"/>
      </p:guideLst>
    </p:cSldViewPr>
  </p:slideViewPr>
  <p:outlineViewPr>
    <p:cViewPr>
      <p:scale>
        <a:sx n="33" d="100"/>
        <a:sy n="33" d="100"/>
      </p:scale>
      <p:origin x="48" y="0"/>
    </p:cViewPr>
  </p:outlin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7840" cy="464820"/>
          </a:xfrm>
          <a:prstGeom prst="rect">
            <a:avLst/>
          </a:prstGeom>
        </p:spPr>
        <p:txBody>
          <a:bodyPr vert="horz" lIns="93082" tIns="46542" rIns="93082" bIns="46542" rtlCol="0"/>
          <a:lstStyle>
            <a:lvl1pPr algn="l">
              <a:defRPr sz="1200"/>
            </a:lvl1pPr>
          </a:lstStyle>
          <a:p>
            <a:endParaRPr lang="en-US" dirty="0"/>
          </a:p>
        </p:txBody>
      </p:sp>
      <p:sp>
        <p:nvSpPr>
          <p:cNvPr id="3" name="Date Placeholder 2"/>
          <p:cNvSpPr>
            <a:spLocks noGrp="1"/>
          </p:cNvSpPr>
          <p:nvPr>
            <p:ph type="dt" sz="quarter" idx="1"/>
          </p:nvPr>
        </p:nvSpPr>
        <p:spPr>
          <a:xfrm>
            <a:off x="3970938" y="1"/>
            <a:ext cx="3037840" cy="464820"/>
          </a:xfrm>
          <a:prstGeom prst="rect">
            <a:avLst/>
          </a:prstGeom>
        </p:spPr>
        <p:txBody>
          <a:bodyPr vert="horz" lIns="93082" tIns="46542" rIns="93082" bIns="46542" rtlCol="0"/>
          <a:lstStyle>
            <a:lvl1pPr algn="r">
              <a:defRPr sz="1200"/>
            </a:lvl1pPr>
          </a:lstStyle>
          <a:p>
            <a:fld id="{66757296-4A09-41E4-8156-C6E6A49BB915}" type="datetimeFigureOut">
              <a:rPr lang="en-US" smtClean="0"/>
              <a:pPr/>
              <a:t>6/5/2014</a:t>
            </a:fld>
            <a:endParaRPr lang="en-US" dirty="0"/>
          </a:p>
        </p:txBody>
      </p:sp>
      <p:sp>
        <p:nvSpPr>
          <p:cNvPr id="4" name="Footer Placeholder 3"/>
          <p:cNvSpPr>
            <a:spLocks noGrp="1"/>
          </p:cNvSpPr>
          <p:nvPr>
            <p:ph type="ftr" sz="quarter" idx="2"/>
          </p:nvPr>
        </p:nvSpPr>
        <p:spPr>
          <a:xfrm>
            <a:off x="2" y="8829967"/>
            <a:ext cx="3037840" cy="464820"/>
          </a:xfrm>
          <a:prstGeom prst="rect">
            <a:avLst/>
          </a:prstGeom>
        </p:spPr>
        <p:txBody>
          <a:bodyPr vert="horz" lIns="93082" tIns="46542" rIns="93082" bIns="4654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082" tIns="46542" rIns="93082" bIns="46542" rtlCol="0" anchor="b"/>
          <a:lstStyle>
            <a:lvl1pPr algn="r">
              <a:defRPr sz="1200"/>
            </a:lvl1pPr>
          </a:lstStyle>
          <a:p>
            <a:fld id="{48476EE2-3742-46DD-B89C-E721E0FBCE3D}" type="slidenum">
              <a:rPr lang="en-US" smtClean="0"/>
              <a:pPr/>
              <a:t>‹#›</a:t>
            </a:fld>
            <a:endParaRPr lang="en-US" dirty="0"/>
          </a:p>
        </p:txBody>
      </p:sp>
    </p:spTree>
    <p:extLst>
      <p:ext uri="{BB962C8B-B14F-4D97-AF65-F5344CB8AC3E}">
        <p14:creationId xmlns="" xmlns:p14="http://schemas.microsoft.com/office/powerpoint/2010/main" val="22192719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7840" cy="464820"/>
          </a:xfrm>
          <a:prstGeom prst="rect">
            <a:avLst/>
          </a:prstGeom>
        </p:spPr>
        <p:txBody>
          <a:bodyPr vert="horz" lIns="93082" tIns="46542" rIns="93082" bIns="46542"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3082" tIns="46542" rIns="93082" bIns="46542" rtlCol="0"/>
          <a:lstStyle>
            <a:lvl1pPr algn="r">
              <a:defRPr sz="1200"/>
            </a:lvl1pPr>
          </a:lstStyle>
          <a:p>
            <a:fld id="{CFA01A7C-864F-422F-8997-1EEF7C5AF8AA}" type="datetimeFigureOut">
              <a:rPr lang="en-US" smtClean="0"/>
              <a:pPr/>
              <a:t>6/5/2014</a:t>
            </a:fld>
            <a:endParaRPr lang="en-US"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082" tIns="46542" rIns="93082" bIns="46542"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082" tIns="46542" rIns="93082" bIns="4654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29967"/>
            <a:ext cx="3037840" cy="464820"/>
          </a:xfrm>
          <a:prstGeom prst="rect">
            <a:avLst/>
          </a:prstGeom>
        </p:spPr>
        <p:txBody>
          <a:bodyPr vert="horz" lIns="93082" tIns="46542" rIns="93082" bIns="4654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082" tIns="46542" rIns="93082" bIns="46542" rtlCol="0" anchor="b"/>
          <a:lstStyle>
            <a:lvl1pPr algn="r">
              <a:defRPr sz="1200"/>
            </a:lvl1pPr>
          </a:lstStyle>
          <a:p>
            <a:fld id="{E4095C97-F8C9-43F2-8CDF-B1BA0A2D3B3F}" type="slidenum">
              <a:rPr lang="en-US" smtClean="0"/>
              <a:pPr/>
              <a:t>‹#›</a:t>
            </a:fld>
            <a:endParaRPr lang="en-US" dirty="0"/>
          </a:p>
        </p:txBody>
      </p:sp>
    </p:spTree>
    <p:extLst>
      <p:ext uri="{BB962C8B-B14F-4D97-AF65-F5344CB8AC3E}">
        <p14:creationId xmlns="" xmlns:p14="http://schemas.microsoft.com/office/powerpoint/2010/main" val="275289373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r>
              <a:rPr lang="en-US" smtClean="0"/>
              <a:t>June 12, 2012</a:t>
            </a:r>
            <a:endParaRPr lang="en-US" dirty="0"/>
          </a:p>
        </p:txBody>
      </p:sp>
      <p:sp>
        <p:nvSpPr>
          <p:cNvPr id="17" name="Footer Placeholder 16"/>
          <p:cNvSpPr>
            <a:spLocks noGrp="1"/>
          </p:cNvSpPr>
          <p:nvPr>
            <p:ph type="ftr" sz="quarter" idx="11"/>
          </p:nvPr>
        </p:nvSpPr>
        <p:spPr/>
        <p:txBody>
          <a:bodyPr/>
          <a:lstStyle/>
          <a:p>
            <a:r>
              <a:rPr lang="en-US" smtClean="0"/>
              <a:t>2013 Private Placements Industry Forum</a:t>
            </a:r>
            <a:endParaRPr lang="en-US" dirty="0"/>
          </a:p>
        </p:txBody>
      </p:sp>
      <p:sp>
        <p:nvSpPr>
          <p:cNvPr id="29" name="Slide Number Placeholder 28"/>
          <p:cNvSpPr>
            <a:spLocks noGrp="1"/>
          </p:cNvSpPr>
          <p:nvPr>
            <p:ph type="sldNum" sz="quarter" idx="12"/>
          </p:nvPr>
        </p:nvSpPr>
        <p:spPr/>
        <p:txBody>
          <a:bodyPr/>
          <a:lstStyle/>
          <a:p>
            <a:fld id="{A7EFD7E4-8A3A-4EFF-9732-76ADC435B6B5}"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June 12, 2012</a:t>
            </a:r>
            <a:endParaRPr lang="en-US" dirty="0"/>
          </a:p>
        </p:txBody>
      </p:sp>
      <p:sp>
        <p:nvSpPr>
          <p:cNvPr id="5" name="Footer Placeholder 4"/>
          <p:cNvSpPr>
            <a:spLocks noGrp="1"/>
          </p:cNvSpPr>
          <p:nvPr>
            <p:ph type="ftr" sz="quarter" idx="11"/>
          </p:nvPr>
        </p:nvSpPr>
        <p:spPr/>
        <p:txBody>
          <a:bodyPr/>
          <a:lstStyle/>
          <a:p>
            <a:r>
              <a:rPr lang="en-US" smtClean="0"/>
              <a:t>2013 Private Placements Industry Forum</a:t>
            </a:r>
            <a:endParaRPr lang="en-US" dirty="0"/>
          </a:p>
        </p:txBody>
      </p:sp>
      <p:sp>
        <p:nvSpPr>
          <p:cNvPr id="6" name="Slide Number Placeholder 5"/>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June 12, 2012</a:t>
            </a:r>
            <a:endParaRPr lang="en-US" dirty="0"/>
          </a:p>
        </p:txBody>
      </p:sp>
      <p:sp>
        <p:nvSpPr>
          <p:cNvPr id="5" name="Footer Placeholder 4"/>
          <p:cNvSpPr>
            <a:spLocks noGrp="1"/>
          </p:cNvSpPr>
          <p:nvPr>
            <p:ph type="ftr" sz="quarter" idx="11"/>
          </p:nvPr>
        </p:nvSpPr>
        <p:spPr/>
        <p:txBody>
          <a:bodyPr/>
          <a:lstStyle/>
          <a:p>
            <a:r>
              <a:rPr lang="en-US" smtClean="0"/>
              <a:t>2013 Private Placements Industry Forum</a:t>
            </a:r>
            <a:endParaRPr lang="en-US" dirty="0"/>
          </a:p>
        </p:txBody>
      </p:sp>
      <p:sp>
        <p:nvSpPr>
          <p:cNvPr id="6" name="Slide Number Placeholder 5"/>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June 12, 2012</a:t>
            </a:r>
            <a:endParaRPr lang="en-US" dirty="0"/>
          </a:p>
        </p:txBody>
      </p:sp>
      <p:sp>
        <p:nvSpPr>
          <p:cNvPr id="5" name="Footer Placeholder 4"/>
          <p:cNvSpPr>
            <a:spLocks noGrp="1"/>
          </p:cNvSpPr>
          <p:nvPr>
            <p:ph type="ftr" sz="quarter" idx="11"/>
          </p:nvPr>
        </p:nvSpPr>
        <p:spPr/>
        <p:txBody>
          <a:bodyPr/>
          <a:lstStyle/>
          <a:p>
            <a:r>
              <a:rPr lang="en-US" smtClean="0"/>
              <a:t>2013 Private Placements Industry Forum</a:t>
            </a:r>
            <a:endParaRPr lang="en-US" dirty="0"/>
          </a:p>
        </p:txBody>
      </p:sp>
      <p:sp>
        <p:nvSpPr>
          <p:cNvPr id="6" name="Slide Number Placeholder 5"/>
          <p:cNvSpPr>
            <a:spLocks noGrp="1"/>
          </p:cNvSpPr>
          <p:nvPr>
            <p:ph type="sldNum" sz="quarter" idx="12"/>
          </p:nvPr>
        </p:nvSpPr>
        <p:spPr/>
        <p:txBody>
          <a:bodyPr/>
          <a:lstStyle/>
          <a:p>
            <a:endParaRPr lang="en-US" dirty="0"/>
          </a:p>
        </p:txBody>
      </p:sp>
      <p:grpSp>
        <p:nvGrpSpPr>
          <p:cNvPr id="7" name="Group 15"/>
          <p:cNvGrpSpPr/>
          <p:nvPr userDrawn="1"/>
        </p:nvGrpSpPr>
        <p:grpSpPr>
          <a:xfrm>
            <a:off x="182880" y="173699"/>
            <a:ext cx="8778240" cy="6510602"/>
            <a:chOff x="182880" y="173699"/>
            <a:chExt cx="8778240" cy="6510602"/>
          </a:xfrm>
        </p:grpSpPr>
        <p:pic>
          <p:nvPicPr>
            <p:cNvPr id="8" name="Picture 7" descr="PaperPanel-Base.jpg"/>
            <p:cNvPicPr>
              <a:picLocks noChangeAspect="1"/>
            </p:cNvPicPr>
            <p:nvPr/>
          </p:nvPicPr>
          <p:blipFill>
            <a:blip r:embed="rId2" cstate="print"/>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9" name="Rectangle 8"/>
            <p:cNvSpPr/>
            <p:nvPr userDrawn="1"/>
          </p:nvSpPr>
          <p:spPr>
            <a:xfrm>
              <a:off x="256032" y="1602706"/>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June 12, 2012</a:t>
            </a:r>
            <a:endParaRPr lang="en-US" dirty="0"/>
          </a:p>
        </p:txBody>
      </p:sp>
      <p:sp>
        <p:nvSpPr>
          <p:cNvPr id="5" name="Footer Placeholder 4"/>
          <p:cNvSpPr>
            <a:spLocks noGrp="1"/>
          </p:cNvSpPr>
          <p:nvPr>
            <p:ph type="ftr" sz="quarter" idx="11"/>
          </p:nvPr>
        </p:nvSpPr>
        <p:spPr/>
        <p:txBody>
          <a:bodyPr/>
          <a:lstStyle/>
          <a:p>
            <a:r>
              <a:rPr lang="en-US" smtClean="0"/>
              <a:t>2013 Private Placements Industry Forum</a:t>
            </a:r>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A7EFD7E4-8A3A-4EFF-9732-76ADC435B6B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June 12, 2012</a:t>
            </a:r>
            <a:endParaRPr lang="en-US" dirty="0"/>
          </a:p>
        </p:txBody>
      </p:sp>
      <p:sp>
        <p:nvSpPr>
          <p:cNvPr id="6" name="Footer Placeholder 5"/>
          <p:cNvSpPr>
            <a:spLocks noGrp="1"/>
          </p:cNvSpPr>
          <p:nvPr>
            <p:ph type="ftr" sz="quarter" idx="11"/>
          </p:nvPr>
        </p:nvSpPr>
        <p:spPr/>
        <p:txBody>
          <a:bodyPr/>
          <a:lstStyle/>
          <a:p>
            <a:r>
              <a:rPr lang="en-US" smtClean="0"/>
              <a:t>2013 Private Placements Industry Forum</a:t>
            </a:r>
            <a:endParaRPr lang="en-US" dirty="0"/>
          </a:p>
        </p:txBody>
      </p:sp>
      <p:sp>
        <p:nvSpPr>
          <p:cNvPr id="7" name="Slide Number Placeholder 6"/>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June 12, 2012</a:t>
            </a:r>
            <a:endParaRPr lang="en-US" dirty="0"/>
          </a:p>
        </p:txBody>
      </p:sp>
      <p:sp>
        <p:nvSpPr>
          <p:cNvPr id="8" name="Footer Placeholder 7"/>
          <p:cNvSpPr>
            <a:spLocks noGrp="1"/>
          </p:cNvSpPr>
          <p:nvPr>
            <p:ph type="ftr" sz="quarter" idx="11"/>
          </p:nvPr>
        </p:nvSpPr>
        <p:spPr/>
        <p:txBody>
          <a:bodyPr/>
          <a:lstStyle/>
          <a:p>
            <a:r>
              <a:rPr lang="en-US" smtClean="0"/>
              <a:t>2013 Private Placements Industry Forum</a:t>
            </a:r>
            <a:endParaRPr lang="en-US" dirty="0"/>
          </a:p>
        </p:txBody>
      </p:sp>
      <p:sp>
        <p:nvSpPr>
          <p:cNvPr id="9" name="Slide Number Placeholder 8"/>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June 12, 2012</a:t>
            </a:r>
            <a:endParaRPr lang="en-US" dirty="0"/>
          </a:p>
        </p:txBody>
      </p:sp>
      <p:sp>
        <p:nvSpPr>
          <p:cNvPr id="4" name="Footer Placeholder 3"/>
          <p:cNvSpPr>
            <a:spLocks noGrp="1"/>
          </p:cNvSpPr>
          <p:nvPr>
            <p:ph type="ftr" sz="quarter" idx="11"/>
          </p:nvPr>
        </p:nvSpPr>
        <p:spPr/>
        <p:txBody>
          <a:bodyPr/>
          <a:lstStyle/>
          <a:p>
            <a:r>
              <a:rPr lang="en-US" smtClean="0"/>
              <a:t>2013 Private Placements Industry Forum</a:t>
            </a:r>
            <a:endParaRPr lang="en-US" dirty="0"/>
          </a:p>
        </p:txBody>
      </p:sp>
      <p:sp>
        <p:nvSpPr>
          <p:cNvPr id="5" name="Slide Number Placeholder 4"/>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6/5/2014</a:t>
            </a:fld>
            <a:endParaRPr lang="en-US"/>
          </a:p>
        </p:txBody>
      </p:sp>
      <p:sp>
        <p:nvSpPr>
          <p:cNvPr id="3" name="Footer Placeholder 2"/>
          <p:cNvSpPr>
            <a:spLocks noGrp="1"/>
          </p:cNvSpPr>
          <p:nvPr>
            <p:ph type="ftr" sz="quarter" idx="11"/>
          </p:nvPr>
        </p:nvSpPr>
        <p:spPr/>
        <p:txBody>
          <a:bodyPr/>
          <a:lstStyle/>
          <a:p>
            <a:r>
              <a:rPr lang="en-US" smtClean="0"/>
              <a:t>2013 Private Placements Industry Forum</a:t>
            </a:r>
            <a:endParaRPr lang="en-US" dirty="0"/>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June 12, 2012</a:t>
            </a:r>
            <a:endParaRPr lang="en-US" dirty="0"/>
          </a:p>
        </p:txBody>
      </p:sp>
      <p:sp>
        <p:nvSpPr>
          <p:cNvPr id="6" name="Footer Placeholder 5"/>
          <p:cNvSpPr>
            <a:spLocks noGrp="1"/>
          </p:cNvSpPr>
          <p:nvPr>
            <p:ph type="ftr" sz="quarter" idx="11"/>
          </p:nvPr>
        </p:nvSpPr>
        <p:spPr/>
        <p:txBody>
          <a:bodyPr/>
          <a:lstStyle/>
          <a:p>
            <a:r>
              <a:rPr lang="en-US" smtClean="0"/>
              <a:t>2013 Private Placements Industry Forum</a:t>
            </a:r>
            <a:endParaRPr lang="en-US" dirty="0"/>
          </a:p>
        </p:txBody>
      </p:sp>
      <p:sp>
        <p:nvSpPr>
          <p:cNvPr id="7" name="Slide Number Placeholder 6"/>
          <p:cNvSpPr>
            <a:spLocks noGrp="1"/>
          </p:cNvSpPr>
          <p:nvPr>
            <p:ph type="sldNum" sz="quarter" idx="12"/>
          </p:nvPr>
        </p:nvSpPr>
        <p:spPr/>
        <p:txBody>
          <a:bodyPr/>
          <a:lstStyle/>
          <a:p>
            <a:fld id="{2BDB93A9-DE17-42E8-A366-46C30944BF1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June 12, 2012</a:t>
            </a:r>
            <a:endParaRPr lang="en-US" dirty="0"/>
          </a:p>
        </p:txBody>
      </p:sp>
      <p:sp>
        <p:nvSpPr>
          <p:cNvPr id="6" name="Footer Placeholder 5"/>
          <p:cNvSpPr>
            <a:spLocks noGrp="1"/>
          </p:cNvSpPr>
          <p:nvPr>
            <p:ph type="ftr" sz="quarter" idx="11"/>
          </p:nvPr>
        </p:nvSpPr>
        <p:spPr/>
        <p:txBody>
          <a:bodyPr/>
          <a:lstStyle/>
          <a:p>
            <a:r>
              <a:rPr lang="en-US" smtClean="0"/>
              <a:t>2013 Private Placements Industry Forum</a:t>
            </a:r>
            <a:endParaRPr lang="en-US" dirty="0"/>
          </a:p>
        </p:txBody>
      </p:sp>
      <p:sp>
        <p:nvSpPr>
          <p:cNvPr id="7" name="Slide Number Placeholder 6"/>
          <p:cNvSpPr>
            <a:spLocks noGrp="1"/>
          </p:cNvSpPr>
          <p:nvPr>
            <p:ph type="sldNum" sz="quarter" idx="12"/>
          </p:nvPr>
        </p:nvSpPr>
        <p:spPr/>
        <p:txBody>
          <a:bodyPr/>
          <a:lstStyle/>
          <a:p>
            <a:fld id="{A7EFD7E4-8A3A-4EFF-9732-76ADC435B6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r>
              <a:rPr lang="en-US" smtClean="0"/>
              <a:t>June 12, 2012</a:t>
            </a:r>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en-US" smtClean="0"/>
              <a:t>2013 Private Placements Industry Forum</a:t>
            </a:r>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7EFD7E4-8A3A-4EFF-9732-76ADC435B6B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hf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latin typeface="Berlin Sans FB" pitchFamily="34" charset="0"/>
              </a:rPr>
              <a:t>PPIA 2014 Summer Meeting</a:t>
            </a:r>
            <a:endParaRPr lang="en-US" dirty="0">
              <a:latin typeface="Berlin Sans FB" pitchFamily="34" charset="0"/>
            </a:endParaRPr>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74700" y="965200"/>
            <a:ext cx="7670800" cy="42799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6756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a:t>
            </a:r>
            <a:r>
              <a:rPr lang="en-US" sz="3200" dirty="0" smtClean="0">
                <a:solidFill>
                  <a:schemeClr val="tx2">
                    <a:lumMod val="50000"/>
                  </a:schemeClr>
                </a:solidFill>
                <a:effectLst/>
                <a:latin typeface="Arial" pitchFamily="34" charset="0"/>
                <a:cs typeface="Arial" pitchFamily="34" charset="0"/>
              </a:rPr>
              <a:t>In-house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508000" y="1803400"/>
            <a:ext cx="8229600" cy="4076699"/>
          </a:xfrm>
        </p:spPr>
        <p:txBody>
          <a:bodyPr>
            <a:noAutofit/>
            <a:scene3d>
              <a:camera prst="orthographicFront"/>
              <a:lightRig rig="threePt" dir="t"/>
            </a:scene3d>
            <a:sp3d extrusionH="57150">
              <a:bevelT w="82550" h="38100" prst="coolSlant"/>
            </a:sp3d>
          </a:bodyPr>
          <a:lstStyle/>
          <a:p>
            <a:pPr marL="228600" indent="-228600">
              <a:spcAft>
                <a:spcPts val="600"/>
              </a:spcAft>
              <a:buClrTx/>
              <a:buFont typeface="Arial" pitchFamily="34" charset="0"/>
              <a:buChar char="•"/>
            </a:pPr>
            <a:r>
              <a:rPr lang="en-US" sz="1800" dirty="0" smtClean="0">
                <a:solidFill>
                  <a:schemeClr val="bg1"/>
                </a:solidFill>
                <a:latin typeface="Arial" pitchFamily="34" charset="0"/>
                <a:cs typeface="Arial" pitchFamily="34" charset="0"/>
              </a:rPr>
              <a:t>The </a:t>
            </a:r>
            <a:r>
              <a:rPr lang="en-US" sz="1800" dirty="0" smtClean="0">
                <a:solidFill>
                  <a:schemeClr val="bg1"/>
                </a:solidFill>
                <a:latin typeface="Arial" pitchFamily="34" charset="0"/>
                <a:cs typeface="Arial" pitchFamily="34" charset="0"/>
              </a:rPr>
              <a:t>issues memorandum should reflect more structural analysis of the </a:t>
            </a:r>
            <a:r>
              <a:rPr lang="en-US" sz="1800" dirty="0" smtClean="0">
                <a:solidFill>
                  <a:schemeClr val="bg1"/>
                </a:solidFill>
                <a:latin typeface="Arial" pitchFamily="34" charset="0"/>
                <a:cs typeface="Arial" pitchFamily="34" charset="0"/>
              </a:rPr>
              <a:t>Issuer</a:t>
            </a:r>
          </a:p>
          <a:p>
            <a:pPr marL="228600" indent="-228600">
              <a:spcAft>
                <a:spcPts val="600"/>
              </a:spcAft>
              <a:buClrTx/>
              <a:buFont typeface="Arial" pitchFamily="34" charset="0"/>
              <a:buChar char="•"/>
            </a:pPr>
            <a:r>
              <a:rPr lang="en-US" sz="1800" dirty="0" smtClean="0">
                <a:solidFill>
                  <a:schemeClr val="bg1"/>
                </a:solidFill>
                <a:latin typeface="Arial" pitchFamily="34" charset="0"/>
                <a:cs typeface="Arial" pitchFamily="34" charset="0"/>
              </a:rPr>
              <a:t>Outside law firms should strive to achieve greater consistency of the issues memo across lawyers at the firm.</a:t>
            </a:r>
            <a:endParaRPr lang="en-US" sz="1450" dirty="0" smtClean="0">
              <a:solidFill>
                <a:schemeClr val="bg1"/>
              </a:solidFill>
              <a:latin typeface="Arial" pitchFamily="34" charset="0"/>
              <a:cs typeface="Arial" pitchFamily="34" charset="0"/>
            </a:endParaRPr>
          </a:p>
        </p:txBody>
      </p:sp>
      <p:sp>
        <p:nvSpPr>
          <p:cNvPr id="3" name="Slide Number Placeholder 2"/>
          <p:cNvSpPr>
            <a:spLocks noGrp="1"/>
          </p:cNvSpPr>
          <p:nvPr>
            <p:ph type="sldNum" sz="quarter" idx="12"/>
          </p:nvPr>
        </p:nvSpPr>
        <p:spPr>
          <a:xfrm>
            <a:off x="7924800" y="6340475"/>
            <a:ext cx="762000" cy="365125"/>
          </a:xfrm>
        </p:spPr>
        <p:txBody>
          <a:bodyPr/>
          <a:lstStyle/>
          <a:p>
            <a:fld id="{A7EFD7E4-8A3A-4EFF-9732-76ADC435B6B5}" type="slidenum">
              <a:rPr lang="en-US" smtClean="0"/>
              <a:pPr/>
              <a:t>10</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Counsel </a:t>
            </a:r>
            <a:r>
              <a:rPr lang="en-US" sz="3200" dirty="0" smtClean="0">
                <a:solidFill>
                  <a:schemeClr val="tx2">
                    <a:lumMod val="50000"/>
                  </a:schemeClr>
                </a:solidFill>
                <a:effectLst/>
                <a:latin typeface="Arial" pitchFamily="34" charset="0"/>
                <a:cs typeface="Arial" pitchFamily="34" charset="0"/>
              </a:rPr>
              <a:t>Interaction Poll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114300" indent="22225">
              <a:buClrTx/>
              <a:buNone/>
            </a:pPr>
            <a:r>
              <a:rPr lang="en-US" sz="2000" dirty="0" smtClean="0">
                <a:solidFill>
                  <a:schemeClr val="bg1"/>
                </a:solidFill>
                <a:latin typeface="Arial" pitchFamily="34" charset="0"/>
                <a:cs typeface="Arial" pitchFamily="34" charset="0"/>
              </a:rPr>
              <a:t>Responses to a poll of 11 Outside Counsel and 14 In-house Counsel as a Process Inquiry for the Spring 2014 ACIC Conference</a:t>
            </a:r>
          </a:p>
          <a:p>
            <a:pPr marL="114300" indent="22225">
              <a:buClrTx/>
              <a:buFont typeface="Arial" pitchFamily="34" charset="0"/>
              <a:buChar char="•"/>
            </a:pPr>
            <a:r>
              <a:rPr lang="en-US" sz="1800" dirty="0" smtClean="0">
                <a:solidFill>
                  <a:schemeClr val="bg1"/>
                </a:solidFill>
                <a:latin typeface="Arial" pitchFamily="34" charset="0"/>
                <a:cs typeface="Arial" pitchFamily="34" charset="0"/>
              </a:rPr>
              <a:t>  Poll and panel discussion led by Tim Hodgdon of TIAA-CREF</a:t>
            </a:r>
          </a:p>
          <a:p>
            <a:pPr marL="292100" indent="-155575">
              <a:buClrTx/>
              <a:buFont typeface="Arial" pitchFamily="34" charset="0"/>
              <a:buChar char="•"/>
            </a:pPr>
            <a:r>
              <a:rPr lang="en-US" sz="1800" dirty="0" smtClean="0">
                <a:solidFill>
                  <a:schemeClr val="bg1"/>
                </a:solidFill>
                <a:latin typeface="Arial" pitchFamily="34" charset="0"/>
                <a:cs typeface="Arial" pitchFamily="34" charset="0"/>
              </a:rPr>
              <a:t>Responses were </a:t>
            </a:r>
            <a:r>
              <a:rPr lang="en-US" sz="1800" dirty="0" smtClean="0">
                <a:solidFill>
                  <a:schemeClr val="bg1"/>
                </a:solidFill>
                <a:latin typeface="Arial" pitchFamily="34" charset="0"/>
                <a:cs typeface="Arial" pitchFamily="34" charset="0"/>
              </a:rPr>
              <a:t>by phone and in writing</a:t>
            </a:r>
          </a:p>
        </p:txBody>
      </p:sp>
      <p:sp>
        <p:nvSpPr>
          <p:cNvPr id="7"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
        <p:nvSpPr>
          <p:cNvPr id="3" name="Slide Number Placeholder 2"/>
          <p:cNvSpPr>
            <a:spLocks noGrp="1"/>
          </p:cNvSpPr>
          <p:nvPr>
            <p:ph type="sldNum" sz="quarter" idx="12"/>
          </p:nvPr>
        </p:nvSpPr>
        <p:spPr>
          <a:xfrm>
            <a:off x="8432800" y="6276975"/>
            <a:ext cx="254000" cy="365125"/>
          </a:xfrm>
        </p:spPr>
        <p:txBody>
          <a:bodyPr/>
          <a:lstStyle/>
          <a:p>
            <a:fld id="{A7EFD7E4-8A3A-4EFF-9732-76ADC435B6B5}" type="slidenum">
              <a:rPr lang="en-US" smtClean="0"/>
              <a:pPr/>
              <a:t>2</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Is Issuer’s counsel receptive to discussing drafting changes pre-circle?</a:t>
            </a:r>
          </a:p>
          <a:p>
            <a:pPr marL="0" indent="0">
              <a:spcBef>
                <a:spcPts val="0"/>
              </a:spcBef>
              <a:spcAft>
                <a:spcPts val="600"/>
              </a:spcAft>
              <a:buNone/>
            </a:pPr>
            <a:r>
              <a:rPr lang="en-US" sz="1800" b="1" dirty="0" smtClean="0">
                <a:solidFill>
                  <a:srgbClr val="FF0000"/>
                </a:solidFill>
                <a:latin typeface="Arial" pitchFamily="34" charset="0"/>
                <a:cs typeface="Arial" pitchFamily="34" charset="0"/>
              </a:rPr>
              <a:t>Yes – 3  </a:t>
            </a:r>
            <a:r>
              <a:rPr lang="en-US" sz="1800" dirty="0" smtClean="0">
                <a:latin typeface="Arial" pitchFamily="34" charset="0"/>
                <a:cs typeface="Arial" pitchFamily="34" charset="0"/>
              </a:rPr>
              <a:t>	</a:t>
            </a:r>
            <a:r>
              <a:rPr lang="en-US" sz="1800" b="1" dirty="0" smtClean="0">
                <a:solidFill>
                  <a:schemeClr val="accent4">
                    <a:lumMod val="75000"/>
                  </a:schemeClr>
                </a:solidFill>
                <a:latin typeface="Arial" pitchFamily="34" charset="0"/>
                <a:cs typeface="Arial" pitchFamily="34" charset="0"/>
              </a:rPr>
              <a:t>Sometimes/Depends – 8  </a:t>
            </a:r>
            <a:r>
              <a:rPr lang="en-US" sz="1800" b="1" dirty="0" smtClean="0">
                <a:solidFill>
                  <a:srgbClr val="00B050"/>
                </a:solidFill>
                <a:latin typeface="Arial" pitchFamily="34" charset="0"/>
                <a:cs typeface="Arial" pitchFamily="34" charset="0"/>
              </a:rPr>
              <a:t>No – 0</a:t>
            </a:r>
          </a:p>
          <a:p>
            <a:pPr marL="114300" indent="-114300">
              <a:spcBef>
                <a:spcPts val="0"/>
              </a:spcBef>
              <a:spcAft>
                <a:spcPts val="600"/>
              </a:spcAft>
              <a:buNone/>
            </a:pPr>
            <a:endParaRPr lang="en-US" sz="1100" b="1"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Depends on whether a number of investors had raised the issue in question</a:t>
            </a: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More likely to be successful if the deal was a “</a:t>
            </a:r>
            <a:r>
              <a:rPr lang="en-US" sz="1800" dirty="0" err="1" smtClean="0">
                <a:solidFill>
                  <a:schemeClr val="bg1"/>
                </a:solidFill>
                <a:latin typeface="Arial" pitchFamily="34" charset="0"/>
                <a:cs typeface="Arial" pitchFamily="34" charset="0"/>
              </a:rPr>
              <a:t>cuspy</a:t>
            </a:r>
            <a:r>
              <a:rPr lang="en-US" sz="1800" dirty="0" smtClean="0">
                <a:solidFill>
                  <a:schemeClr val="bg1"/>
                </a:solidFill>
                <a:latin typeface="Arial" pitchFamily="34" charset="0"/>
                <a:cs typeface="Arial" pitchFamily="34" charset="0"/>
              </a:rPr>
              <a:t>” deal</a:t>
            </a: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Less likely to be considered if the deal was likely to be oversubscribed</a:t>
            </a:r>
          </a:p>
          <a:p>
            <a:pPr marL="114300" indent="22225" algn="ctr">
              <a:buClrTx/>
              <a:buNone/>
            </a:pPr>
            <a:endParaRPr lang="en-US" sz="1800" dirty="0" smtClean="0">
              <a:solidFill>
                <a:schemeClr val="bg1"/>
              </a:solidFill>
              <a:latin typeface="Arial" pitchFamily="34" charset="0"/>
              <a:cs typeface="Arial" pitchFamily="34" charset="0"/>
            </a:endParaRPr>
          </a:p>
        </p:txBody>
      </p:sp>
      <p:sp>
        <p:nvSpPr>
          <p:cNvPr id="3" name="Slide Number Placeholder 2"/>
          <p:cNvSpPr>
            <a:spLocks noGrp="1"/>
          </p:cNvSpPr>
          <p:nvPr>
            <p:ph type="sldNum" sz="quarter" idx="12"/>
          </p:nvPr>
        </p:nvSpPr>
        <p:spPr>
          <a:xfrm>
            <a:off x="7912100" y="6251575"/>
            <a:ext cx="762000" cy="365125"/>
          </a:xfrm>
        </p:spPr>
        <p:txBody>
          <a:bodyPr/>
          <a:lstStyle/>
          <a:p>
            <a:fld id="{A7EFD7E4-8A3A-4EFF-9732-76ADC435B6B5}" type="slidenum">
              <a:rPr lang="en-US" smtClean="0"/>
              <a:pPr/>
              <a:t>3</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How often do investors try to ascertain concerns being raised by other investors?</a:t>
            </a:r>
          </a:p>
          <a:p>
            <a:pPr marL="0" indent="0">
              <a:spcAft>
                <a:spcPts val="600"/>
              </a:spcAft>
              <a:buNone/>
            </a:pPr>
            <a:r>
              <a:rPr lang="en-US" sz="1800" b="1" dirty="0" smtClean="0">
                <a:solidFill>
                  <a:srgbClr val="FF0000"/>
                </a:solidFill>
                <a:latin typeface="Arial" pitchFamily="34" charset="0"/>
                <a:cs typeface="Arial" pitchFamily="34" charset="0"/>
              </a:rPr>
              <a:t>Often – 8  </a:t>
            </a:r>
            <a:r>
              <a:rPr lang="en-US" sz="1800" b="1" dirty="0" smtClean="0">
                <a:solidFill>
                  <a:schemeClr val="accent4">
                    <a:lumMod val="75000"/>
                  </a:schemeClr>
                </a:solidFill>
                <a:latin typeface="Arial" pitchFamily="34" charset="0"/>
                <a:cs typeface="Arial" pitchFamily="34" charset="0"/>
              </a:rPr>
              <a:t>Sometimes – 2  </a:t>
            </a:r>
            <a:r>
              <a:rPr lang="en-US" sz="1800" b="1" dirty="0" smtClean="0">
                <a:solidFill>
                  <a:srgbClr val="00B050"/>
                </a:solidFill>
                <a:latin typeface="Arial" pitchFamily="34" charset="0"/>
                <a:cs typeface="Arial" pitchFamily="34" charset="0"/>
              </a:rPr>
              <a:t>Rarely/Never - 1</a:t>
            </a:r>
          </a:p>
          <a:p>
            <a:pPr marL="114300" indent="-114300">
              <a:spcBef>
                <a:spcPts val="0"/>
              </a:spcBef>
              <a:spcAft>
                <a:spcPts val="600"/>
              </a:spcAft>
              <a:buNone/>
            </a:pPr>
            <a:endParaRPr lang="en-US" sz="18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One respondent stated that investors often ask the question in an oblique way</a:t>
            </a: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Investors were more likely to ask questions about the concerns of other investors in complicated or structured deals.</a:t>
            </a:r>
          </a:p>
        </p:txBody>
      </p:sp>
      <p:sp>
        <p:nvSpPr>
          <p:cNvPr id="3" name="Slide Number Placeholder 2"/>
          <p:cNvSpPr>
            <a:spLocks noGrp="1"/>
          </p:cNvSpPr>
          <p:nvPr>
            <p:ph type="sldNum" sz="quarter" idx="12"/>
          </p:nvPr>
        </p:nvSpPr>
        <p:spPr>
          <a:xfrm>
            <a:off x="7924800" y="6289675"/>
            <a:ext cx="762000" cy="365125"/>
          </a:xfrm>
        </p:spPr>
        <p:txBody>
          <a:bodyPr/>
          <a:lstStyle/>
          <a:p>
            <a:fld id="{A7EFD7E4-8A3A-4EFF-9732-76ADC435B6B5}" type="slidenum">
              <a:rPr lang="en-US" smtClean="0"/>
              <a:pPr/>
              <a:t>4</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Do placement agents seek your guidance as to whether a particular provision is likely to clear the market? </a:t>
            </a:r>
            <a:endParaRPr lang="en-US" sz="2000" b="1" dirty="0" smtClean="0">
              <a:solidFill>
                <a:schemeClr val="bg1"/>
              </a:solidFill>
              <a:latin typeface="Arial" pitchFamily="34" charset="0"/>
              <a:cs typeface="Arial" pitchFamily="34" charset="0"/>
            </a:endParaRPr>
          </a:p>
          <a:p>
            <a:pPr marL="0" indent="0">
              <a:spcAft>
                <a:spcPts val="600"/>
              </a:spcAft>
              <a:buNone/>
            </a:pPr>
            <a:r>
              <a:rPr lang="en-US" sz="1800" b="1" dirty="0" smtClean="0">
                <a:solidFill>
                  <a:srgbClr val="FF0000"/>
                </a:solidFill>
                <a:latin typeface="Arial" pitchFamily="34" charset="0"/>
                <a:cs typeface="Arial" pitchFamily="34" charset="0"/>
              </a:rPr>
              <a:t>Often </a:t>
            </a:r>
            <a:r>
              <a:rPr lang="en-US" sz="1800" b="1" dirty="0" smtClean="0">
                <a:solidFill>
                  <a:srgbClr val="FF0000"/>
                </a:solidFill>
                <a:latin typeface="Arial" pitchFamily="34" charset="0"/>
                <a:cs typeface="Arial" pitchFamily="34" charset="0"/>
              </a:rPr>
              <a:t>– </a:t>
            </a:r>
            <a:r>
              <a:rPr lang="en-US" sz="1800" b="1" dirty="0" smtClean="0">
                <a:solidFill>
                  <a:srgbClr val="FF0000"/>
                </a:solidFill>
                <a:latin typeface="Arial" pitchFamily="34" charset="0"/>
                <a:cs typeface="Arial" pitchFamily="34" charset="0"/>
              </a:rPr>
              <a:t>5  </a:t>
            </a:r>
            <a:r>
              <a:rPr lang="en-US" sz="1800" b="1" dirty="0" smtClean="0">
                <a:solidFill>
                  <a:schemeClr val="accent4">
                    <a:lumMod val="75000"/>
                  </a:schemeClr>
                </a:solidFill>
                <a:latin typeface="Arial" pitchFamily="34" charset="0"/>
                <a:cs typeface="Arial" pitchFamily="34" charset="0"/>
              </a:rPr>
              <a:t>Sometimes – </a:t>
            </a:r>
            <a:r>
              <a:rPr lang="en-US" sz="1800" b="1" dirty="0" smtClean="0">
                <a:solidFill>
                  <a:schemeClr val="accent4">
                    <a:lumMod val="75000"/>
                  </a:schemeClr>
                </a:solidFill>
                <a:latin typeface="Arial" pitchFamily="34" charset="0"/>
                <a:cs typeface="Arial" pitchFamily="34" charset="0"/>
              </a:rPr>
              <a:t>4  </a:t>
            </a:r>
            <a:r>
              <a:rPr lang="en-US" sz="1800" b="1" dirty="0" smtClean="0">
                <a:solidFill>
                  <a:srgbClr val="00B050"/>
                </a:solidFill>
                <a:latin typeface="Arial" pitchFamily="34" charset="0"/>
                <a:cs typeface="Arial" pitchFamily="34" charset="0"/>
              </a:rPr>
              <a:t>Rarely/Never </a:t>
            </a:r>
            <a:r>
              <a:rPr lang="en-US" sz="1800" b="1" dirty="0" smtClean="0">
                <a:solidFill>
                  <a:srgbClr val="00B050"/>
                </a:solidFill>
                <a:latin typeface="Arial" pitchFamily="34" charset="0"/>
                <a:cs typeface="Arial" pitchFamily="34" charset="0"/>
              </a:rPr>
              <a:t>- 2</a:t>
            </a:r>
            <a:endParaRPr lang="en-US" sz="1800" b="1" dirty="0" smtClean="0">
              <a:solidFill>
                <a:srgbClr val="00B050"/>
              </a:solidFill>
              <a:latin typeface="Arial" pitchFamily="34" charset="0"/>
              <a:cs typeface="Arial" pitchFamily="34" charset="0"/>
            </a:endParaRPr>
          </a:p>
          <a:p>
            <a:pPr marL="114300" indent="-114300">
              <a:spcBef>
                <a:spcPts val="0"/>
              </a:spcBef>
              <a:spcAft>
                <a:spcPts val="600"/>
              </a:spcAft>
              <a:buNone/>
            </a:pPr>
            <a:endParaRPr lang="en-US" sz="10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Placement </a:t>
            </a:r>
            <a:r>
              <a:rPr lang="en-US" sz="1800" dirty="0" smtClean="0">
                <a:solidFill>
                  <a:schemeClr val="bg1"/>
                </a:solidFill>
                <a:latin typeface="Arial" pitchFamily="34" charset="0"/>
                <a:cs typeface="Arial" pitchFamily="34" charset="0"/>
              </a:rPr>
              <a:t>agents sometimes wanted to know whether outside counsel had concerns about the pre-launch NPA. </a:t>
            </a:r>
            <a:endParaRPr lang="en-US" sz="18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At </a:t>
            </a:r>
            <a:r>
              <a:rPr lang="en-US" sz="1800" dirty="0" smtClean="0">
                <a:solidFill>
                  <a:schemeClr val="bg1"/>
                </a:solidFill>
                <a:latin typeface="Arial" pitchFamily="34" charset="0"/>
                <a:cs typeface="Arial" pitchFamily="34" charset="0"/>
              </a:rPr>
              <a:t>least one respondent specifically identifies for the placement agent the substance of the issues memorandum so that the Issuer is not surprised by investor comments post-launch.  </a:t>
            </a:r>
            <a:endParaRPr lang="en-US" sz="18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One </a:t>
            </a:r>
            <a:r>
              <a:rPr lang="en-US" sz="1800" dirty="0" smtClean="0">
                <a:solidFill>
                  <a:schemeClr val="bg1"/>
                </a:solidFill>
                <a:latin typeface="Arial" pitchFamily="34" charset="0"/>
                <a:cs typeface="Arial" pitchFamily="34" charset="0"/>
              </a:rPr>
              <a:t>respondent indicated that the placement agent sometimes solicited outside counsel’s views in an attempt to soften up the Issuer on points that the placement agent believed would not clear the market. </a:t>
            </a:r>
            <a:endParaRPr lang="en-US" sz="1800" dirty="0" smtClean="0">
              <a:solidFill>
                <a:schemeClr val="bg1"/>
              </a:solidFill>
              <a:latin typeface="Arial" pitchFamily="34" charset="0"/>
              <a:cs typeface="Arial" pitchFamily="34" charset="0"/>
            </a:endParaRPr>
          </a:p>
        </p:txBody>
      </p:sp>
      <p:sp>
        <p:nvSpPr>
          <p:cNvPr id="3" name="Slide Number Placeholder 2"/>
          <p:cNvSpPr>
            <a:spLocks noGrp="1"/>
          </p:cNvSpPr>
          <p:nvPr>
            <p:ph type="sldNum" sz="quarter" idx="12"/>
          </p:nvPr>
        </p:nvSpPr>
        <p:spPr>
          <a:xfrm>
            <a:off x="7924800" y="6327775"/>
            <a:ext cx="762000" cy="365125"/>
          </a:xfrm>
        </p:spPr>
        <p:txBody>
          <a:bodyPr/>
          <a:lstStyle/>
          <a:p>
            <a:fld id="{A7EFD7E4-8A3A-4EFF-9732-76ADC435B6B5}" type="slidenum">
              <a:rPr lang="en-US" smtClean="0"/>
              <a:pPr/>
              <a:t>5</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Do you provide guidance to investors in the issues memorandum on potential bid points that might be accepted by the Issuer? </a:t>
            </a:r>
          </a:p>
          <a:p>
            <a:pPr marL="0" indent="0">
              <a:spcAft>
                <a:spcPts val="600"/>
              </a:spcAft>
              <a:buNone/>
            </a:pPr>
            <a:r>
              <a:rPr lang="en-US" sz="1800" b="1" dirty="0" smtClean="0">
                <a:solidFill>
                  <a:srgbClr val="FF0000"/>
                </a:solidFill>
                <a:latin typeface="Arial" pitchFamily="34" charset="0"/>
                <a:cs typeface="Arial" pitchFamily="34" charset="0"/>
              </a:rPr>
              <a:t>Often </a:t>
            </a:r>
            <a:r>
              <a:rPr lang="en-US" sz="1800" b="1" dirty="0" smtClean="0">
                <a:solidFill>
                  <a:srgbClr val="FF0000"/>
                </a:solidFill>
                <a:latin typeface="Arial" pitchFamily="34" charset="0"/>
                <a:cs typeface="Arial" pitchFamily="34" charset="0"/>
              </a:rPr>
              <a:t>– </a:t>
            </a:r>
            <a:r>
              <a:rPr lang="en-US" sz="1800" b="1" dirty="0" smtClean="0">
                <a:solidFill>
                  <a:srgbClr val="FF0000"/>
                </a:solidFill>
                <a:latin typeface="Arial" pitchFamily="34" charset="0"/>
                <a:cs typeface="Arial" pitchFamily="34" charset="0"/>
              </a:rPr>
              <a:t>5  </a:t>
            </a:r>
            <a:r>
              <a:rPr lang="en-US" sz="1800" b="1" dirty="0" smtClean="0">
                <a:solidFill>
                  <a:schemeClr val="accent4">
                    <a:lumMod val="75000"/>
                  </a:schemeClr>
                </a:solidFill>
                <a:latin typeface="Arial" pitchFamily="34" charset="0"/>
                <a:cs typeface="Arial" pitchFamily="34" charset="0"/>
              </a:rPr>
              <a:t>Sometimes </a:t>
            </a:r>
            <a:r>
              <a:rPr lang="en-US" sz="1800" b="1" dirty="0" smtClean="0">
                <a:solidFill>
                  <a:schemeClr val="accent4">
                    <a:lumMod val="75000"/>
                  </a:schemeClr>
                </a:solidFill>
                <a:latin typeface="Arial" pitchFamily="34" charset="0"/>
                <a:cs typeface="Arial" pitchFamily="34" charset="0"/>
              </a:rPr>
              <a:t>– </a:t>
            </a:r>
            <a:r>
              <a:rPr lang="en-US" sz="1800" b="1" dirty="0" smtClean="0">
                <a:solidFill>
                  <a:schemeClr val="accent4">
                    <a:lumMod val="75000"/>
                  </a:schemeClr>
                </a:solidFill>
                <a:latin typeface="Arial" pitchFamily="34" charset="0"/>
                <a:cs typeface="Arial" pitchFamily="34" charset="0"/>
              </a:rPr>
              <a:t>2  </a:t>
            </a:r>
            <a:r>
              <a:rPr lang="en-US" sz="1800" b="1" dirty="0" smtClean="0">
                <a:solidFill>
                  <a:srgbClr val="00B050"/>
                </a:solidFill>
                <a:latin typeface="Arial" pitchFamily="34" charset="0"/>
                <a:cs typeface="Arial" pitchFamily="34" charset="0"/>
              </a:rPr>
              <a:t>Rarely/Never </a:t>
            </a:r>
            <a:r>
              <a:rPr lang="en-US" sz="1800" b="1" dirty="0" smtClean="0">
                <a:solidFill>
                  <a:srgbClr val="00B050"/>
                </a:solidFill>
                <a:latin typeface="Arial" pitchFamily="34" charset="0"/>
                <a:cs typeface="Arial" pitchFamily="34" charset="0"/>
              </a:rPr>
              <a:t>- 4</a:t>
            </a:r>
            <a:endParaRPr lang="en-US" sz="1800" b="1" dirty="0" smtClean="0">
              <a:solidFill>
                <a:srgbClr val="00B050"/>
              </a:solidFill>
              <a:latin typeface="Arial" pitchFamily="34" charset="0"/>
              <a:cs typeface="Arial" pitchFamily="34" charset="0"/>
            </a:endParaRPr>
          </a:p>
          <a:p>
            <a:pPr marL="114300" indent="-114300">
              <a:spcBef>
                <a:spcPts val="0"/>
              </a:spcBef>
              <a:spcAft>
                <a:spcPts val="600"/>
              </a:spcAft>
              <a:buNone/>
            </a:pPr>
            <a:endParaRPr lang="en-US" sz="10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Several </a:t>
            </a:r>
            <a:r>
              <a:rPr lang="en-US" sz="1800" dirty="0" smtClean="0">
                <a:solidFill>
                  <a:schemeClr val="bg1"/>
                </a:solidFill>
                <a:latin typeface="Arial" pitchFamily="34" charset="0"/>
                <a:cs typeface="Arial" pitchFamily="34" charset="0"/>
              </a:rPr>
              <a:t>respondents stated that they alerted investors to a particular issue any time the Issuer indicated that it wanted to “test the </a:t>
            </a:r>
            <a:r>
              <a:rPr lang="en-US" sz="1800" dirty="0" smtClean="0">
                <a:solidFill>
                  <a:schemeClr val="bg1"/>
                </a:solidFill>
                <a:latin typeface="Arial" pitchFamily="34" charset="0"/>
                <a:cs typeface="Arial" pitchFamily="34" charset="0"/>
              </a:rPr>
              <a:t>market”</a:t>
            </a: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Another </a:t>
            </a:r>
            <a:r>
              <a:rPr lang="en-US" sz="1800" dirty="0" smtClean="0">
                <a:solidFill>
                  <a:schemeClr val="bg1"/>
                </a:solidFill>
                <a:latin typeface="Arial" pitchFamily="34" charset="0"/>
                <a:cs typeface="Arial" pitchFamily="34" charset="0"/>
              </a:rPr>
              <a:t>respondent stated that the best way to provide guidance to investors was to describe the pre-launch negotiations between outside counsel and the Issuer on identified </a:t>
            </a:r>
            <a:r>
              <a:rPr lang="en-US" sz="1800" dirty="0" smtClean="0">
                <a:solidFill>
                  <a:schemeClr val="bg1"/>
                </a:solidFill>
                <a:latin typeface="Arial" pitchFamily="34" charset="0"/>
                <a:cs typeface="Arial" pitchFamily="34" charset="0"/>
              </a:rPr>
              <a:t>issues </a:t>
            </a:r>
            <a:endParaRPr lang="en-US" sz="1800" dirty="0" smtClean="0">
              <a:solidFill>
                <a:schemeClr val="bg1"/>
              </a:solidFill>
              <a:latin typeface="Arial" pitchFamily="34" charset="0"/>
              <a:cs typeface="Arial" pitchFamily="34" charset="0"/>
            </a:endParaRPr>
          </a:p>
        </p:txBody>
      </p:sp>
      <p:sp>
        <p:nvSpPr>
          <p:cNvPr id="3" name="Slide Number Placeholder 2"/>
          <p:cNvSpPr>
            <a:spLocks noGrp="1"/>
          </p:cNvSpPr>
          <p:nvPr>
            <p:ph type="sldNum" sz="quarter" idx="12"/>
          </p:nvPr>
        </p:nvSpPr>
        <p:spPr>
          <a:xfrm>
            <a:off x="7937500" y="6289675"/>
            <a:ext cx="762000" cy="365125"/>
          </a:xfrm>
        </p:spPr>
        <p:txBody>
          <a:bodyPr/>
          <a:lstStyle/>
          <a:p>
            <a:fld id="{A7EFD7E4-8A3A-4EFF-9732-76ADC435B6B5}" type="slidenum">
              <a:rPr lang="en-US" smtClean="0"/>
              <a:pPr/>
              <a:t>6</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What could in-house counsel do to improve the pre-circle process for you (outside counsel)? </a:t>
            </a:r>
          </a:p>
          <a:p>
            <a:pPr marL="114300" indent="-114300">
              <a:spcBef>
                <a:spcPts val="0"/>
              </a:spcBef>
              <a:spcAft>
                <a:spcPts val="600"/>
              </a:spcAft>
              <a:buNone/>
            </a:pPr>
            <a:endParaRPr lang="en-US" sz="1000" dirty="0" smtClean="0">
              <a:solidFill>
                <a:schemeClr val="bg1"/>
              </a:solidFill>
              <a:latin typeface="Arial" pitchFamily="34" charset="0"/>
              <a:cs typeface="Arial" pitchFamily="34" charset="0"/>
            </a:endParaRPr>
          </a:p>
          <a:p>
            <a:pPr marL="228600" indent="-165100">
              <a:spcBef>
                <a:spcPts val="0"/>
              </a:spcBef>
              <a:buClrTx/>
              <a:buFont typeface="Arial" pitchFamily="34" charset="0"/>
              <a:buChar char="•"/>
            </a:pPr>
            <a:r>
              <a:rPr lang="en-US" sz="1800" dirty="0" smtClean="0">
                <a:solidFill>
                  <a:schemeClr val="bg1"/>
                </a:solidFill>
                <a:latin typeface="Arial" pitchFamily="34" charset="0"/>
                <a:cs typeface="Arial" pitchFamily="34" charset="0"/>
              </a:rPr>
              <a:t>The earlier the better on:</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Identifying points of concern</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Scheduling calls to discuss documents</a:t>
            </a:r>
          </a:p>
          <a:p>
            <a:pPr marL="548640" lvl="1" indent="-165100">
              <a:spcBef>
                <a:spcPts val="0"/>
              </a:spcBef>
              <a:buClrTx/>
              <a:buNone/>
            </a:pPr>
            <a:endParaRPr lang="en-US" sz="800" dirty="0" smtClean="0">
              <a:solidFill>
                <a:schemeClr val="bg1"/>
              </a:solidFill>
              <a:latin typeface="Arial" pitchFamily="34" charset="0"/>
              <a:cs typeface="Arial" pitchFamily="34" charset="0"/>
            </a:endParaRPr>
          </a:p>
          <a:p>
            <a:pPr marL="228600" indent="-165100">
              <a:spcBef>
                <a:spcPts val="0"/>
              </a:spcBef>
              <a:buClrTx/>
              <a:buFont typeface="Arial" pitchFamily="34" charset="0"/>
              <a:buChar char="•"/>
            </a:pPr>
            <a:r>
              <a:rPr lang="en-US" sz="1800" dirty="0" smtClean="0">
                <a:solidFill>
                  <a:schemeClr val="bg1"/>
                </a:solidFill>
                <a:latin typeface="Arial" pitchFamily="34" charset="0"/>
                <a:cs typeface="Arial" pitchFamily="34" charset="0"/>
              </a:rPr>
              <a:t>Investors should give outside counsel constructive feedback on the style and content of the issues </a:t>
            </a:r>
            <a:r>
              <a:rPr lang="en-US" sz="1800" dirty="0" smtClean="0">
                <a:solidFill>
                  <a:schemeClr val="bg1"/>
                </a:solidFill>
                <a:latin typeface="Arial" pitchFamily="34" charset="0"/>
                <a:cs typeface="Arial" pitchFamily="34" charset="0"/>
              </a:rPr>
              <a:t>memo</a:t>
            </a:r>
          </a:p>
          <a:p>
            <a:pPr marL="228600" indent="-165100">
              <a:spcBef>
                <a:spcPts val="0"/>
              </a:spcBef>
              <a:buClrTx/>
              <a:buNone/>
            </a:pPr>
            <a:endParaRPr lang="en-US" sz="800" dirty="0" smtClean="0">
              <a:solidFill>
                <a:schemeClr val="bg1"/>
              </a:solidFill>
              <a:latin typeface="Arial" pitchFamily="34" charset="0"/>
              <a:cs typeface="Arial" pitchFamily="34" charset="0"/>
            </a:endParaRPr>
          </a:p>
          <a:p>
            <a:pPr marL="228600" indent="-165100">
              <a:spcBef>
                <a:spcPts val="0"/>
              </a:spcBef>
              <a:buClrTx/>
              <a:buFont typeface="Arial" pitchFamily="34" charset="0"/>
              <a:buChar char="•"/>
            </a:pPr>
            <a:r>
              <a:rPr lang="en-US" sz="1800" dirty="0" smtClean="0">
                <a:solidFill>
                  <a:schemeClr val="bg1"/>
                </a:solidFill>
                <a:latin typeface="Arial" pitchFamily="34" charset="0"/>
                <a:cs typeface="Arial" pitchFamily="34" charset="0"/>
              </a:rPr>
              <a:t>Investors should be clear when they expect outside counsel to take an issue to the Issuer or placement agent for further </a:t>
            </a:r>
            <a:r>
              <a:rPr lang="en-US" sz="1800" dirty="0" smtClean="0">
                <a:solidFill>
                  <a:schemeClr val="bg1"/>
                </a:solidFill>
                <a:latin typeface="Arial" pitchFamily="34" charset="0"/>
                <a:cs typeface="Arial" pitchFamily="34" charset="0"/>
              </a:rPr>
              <a:t>discussion</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And on what points will be raised post circle so as not to be viewed as bid points  </a:t>
            </a:r>
          </a:p>
        </p:txBody>
      </p:sp>
      <p:sp>
        <p:nvSpPr>
          <p:cNvPr id="3" name="Slide Number Placeholder 2"/>
          <p:cNvSpPr>
            <a:spLocks noGrp="1"/>
          </p:cNvSpPr>
          <p:nvPr>
            <p:ph type="sldNum" sz="quarter" idx="12"/>
          </p:nvPr>
        </p:nvSpPr>
        <p:spPr>
          <a:xfrm>
            <a:off x="7924800" y="6302375"/>
            <a:ext cx="762000" cy="365125"/>
          </a:xfrm>
        </p:spPr>
        <p:txBody>
          <a:bodyPr/>
          <a:lstStyle/>
          <a:p>
            <a:fld id="{A7EFD7E4-8A3A-4EFF-9732-76ADC435B6B5}" type="slidenum">
              <a:rPr lang="en-US" smtClean="0"/>
              <a:pPr/>
              <a:t>7</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Outside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900112" y="1803400"/>
            <a:ext cx="7634288" cy="4076699"/>
          </a:xfrm>
        </p:spPr>
        <p:txBody>
          <a:bodyPr>
            <a:noAutofit/>
            <a:scene3d>
              <a:camera prst="orthographicFront"/>
              <a:lightRig rig="threePt" dir="t"/>
            </a:scene3d>
            <a:sp3d extrusionH="57150">
              <a:bevelT w="82550" h="38100" prst="coolSlant"/>
            </a:sp3d>
          </a:bodyPr>
          <a:lstStyle/>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Investors should allow outside counsel to attribute a particular concern as being raised by that investor in discussions with Issuer’s counsel and the placement </a:t>
            </a:r>
            <a:r>
              <a:rPr lang="en-US" sz="1800" dirty="0" smtClean="0">
                <a:solidFill>
                  <a:schemeClr val="bg1"/>
                </a:solidFill>
                <a:latin typeface="Arial" pitchFamily="34" charset="0"/>
                <a:cs typeface="Arial" pitchFamily="34" charset="0"/>
              </a:rPr>
              <a:t>agent</a:t>
            </a:r>
            <a:endParaRPr lang="en-US" sz="1800" dirty="0" smtClean="0">
              <a:solidFill>
                <a:schemeClr val="bg1"/>
              </a:solidFill>
              <a:latin typeface="Arial" pitchFamily="34" charset="0"/>
              <a:cs typeface="Arial" pitchFamily="34" charset="0"/>
            </a:endParaRPr>
          </a:p>
          <a:p>
            <a:pPr marL="497840" lvl="1" indent="-114300">
              <a:spcBef>
                <a:spcPts val="0"/>
              </a:spcBef>
              <a:spcAft>
                <a:spcPts val="600"/>
              </a:spcAft>
              <a:buClrTx/>
              <a:buFont typeface="Arial" pitchFamily="34" charset="0"/>
              <a:buChar char="‒"/>
            </a:pPr>
            <a:r>
              <a:rPr lang="en-US" sz="1600" dirty="0" smtClean="0">
                <a:solidFill>
                  <a:schemeClr val="bg1"/>
                </a:solidFill>
                <a:latin typeface="Arial" pitchFamily="34" charset="0"/>
                <a:cs typeface="Arial" pitchFamily="34" charset="0"/>
              </a:rPr>
              <a:t>If significant issues are raised on an anonymous basis, they are less likely to be taken </a:t>
            </a:r>
            <a:r>
              <a:rPr lang="en-US" sz="1600" dirty="0" smtClean="0">
                <a:solidFill>
                  <a:schemeClr val="bg1"/>
                </a:solidFill>
                <a:latin typeface="Arial" pitchFamily="34" charset="0"/>
                <a:cs typeface="Arial" pitchFamily="34" charset="0"/>
              </a:rPr>
              <a:t>seriously</a:t>
            </a:r>
          </a:p>
          <a:p>
            <a:pPr marL="497840" lvl="1" indent="-114300">
              <a:spcBef>
                <a:spcPts val="0"/>
              </a:spcBef>
              <a:spcAft>
                <a:spcPts val="600"/>
              </a:spcAft>
              <a:buClrTx/>
              <a:buNone/>
            </a:pPr>
            <a:endParaRPr lang="en-US" sz="800" dirty="0" smtClean="0">
              <a:solidFill>
                <a:schemeClr val="bg1"/>
              </a:solidFill>
              <a:latin typeface="Arial" pitchFamily="34" charset="0"/>
              <a:cs typeface="Arial" pitchFamily="34" charset="0"/>
            </a:endParaRPr>
          </a:p>
          <a:p>
            <a:pPr marL="228600" indent="-165100">
              <a:spcBef>
                <a:spcPts val="0"/>
              </a:spcBef>
              <a:spcAft>
                <a:spcPts val="600"/>
              </a:spcAft>
              <a:buClrTx/>
              <a:buFont typeface="Arial" pitchFamily="34" charset="0"/>
              <a:buChar char="•"/>
            </a:pPr>
            <a:r>
              <a:rPr lang="en-US" sz="1800" dirty="0" smtClean="0">
                <a:solidFill>
                  <a:schemeClr val="bg1"/>
                </a:solidFill>
                <a:latin typeface="Arial" pitchFamily="34" charset="0"/>
                <a:cs typeface="Arial" pitchFamily="34" charset="0"/>
              </a:rPr>
              <a:t>Investors should pay attention to the quality and level of service    provided by outside counsel in their representation of </a:t>
            </a:r>
            <a:r>
              <a:rPr lang="en-US" sz="1800" dirty="0" smtClean="0">
                <a:solidFill>
                  <a:schemeClr val="bg1"/>
                </a:solidFill>
                <a:latin typeface="Arial" pitchFamily="34" charset="0"/>
                <a:cs typeface="Arial" pitchFamily="34" charset="0"/>
              </a:rPr>
              <a:t>investors</a:t>
            </a:r>
          </a:p>
          <a:p>
            <a:pPr marL="497840" lvl="1" indent="-114300">
              <a:spcBef>
                <a:spcPts val="0"/>
              </a:spcBef>
              <a:spcAft>
                <a:spcPts val="600"/>
              </a:spcAft>
              <a:buClrTx/>
              <a:buFont typeface="Arial" pitchFamily="34" charset="0"/>
              <a:buChar char="‒"/>
            </a:pPr>
            <a:r>
              <a:rPr lang="en-US" sz="1600" dirty="0" smtClean="0">
                <a:solidFill>
                  <a:schemeClr val="bg1"/>
                </a:solidFill>
                <a:latin typeface="Arial" pitchFamily="34" charset="0"/>
                <a:cs typeface="Arial" pitchFamily="34" charset="0"/>
              </a:rPr>
              <a:t>Placement agents sometimes attempt to dissuade outside counsel from raising points on behalf of investors, </a:t>
            </a:r>
          </a:p>
          <a:p>
            <a:pPr marL="497840" lvl="1" indent="-114300">
              <a:spcBef>
                <a:spcPts val="0"/>
              </a:spcBef>
              <a:spcAft>
                <a:spcPts val="600"/>
              </a:spcAft>
              <a:buClrTx/>
              <a:buFont typeface="Arial" pitchFamily="34" charset="0"/>
              <a:buChar char="‒"/>
            </a:pPr>
            <a:r>
              <a:rPr lang="en-US" sz="1600" dirty="0" smtClean="0">
                <a:solidFill>
                  <a:schemeClr val="bg1"/>
                </a:solidFill>
                <a:latin typeface="Arial" pitchFamily="34" charset="0"/>
                <a:cs typeface="Arial" pitchFamily="34" charset="0"/>
              </a:rPr>
              <a:t>Placement agents sometimes push fee arrangements that make it difficult for outside counsel to staff transactions with sufficiently experienced lawyers.  </a:t>
            </a:r>
          </a:p>
          <a:p>
            <a:pPr marL="497840" lvl="1" indent="-114300">
              <a:spcBef>
                <a:spcPts val="0"/>
              </a:spcBef>
              <a:spcAft>
                <a:spcPts val="600"/>
              </a:spcAft>
              <a:buClrTx/>
              <a:buFont typeface="Arial" pitchFamily="34" charset="0"/>
              <a:buChar char="‒"/>
            </a:pPr>
            <a:r>
              <a:rPr lang="en-US" sz="1600" dirty="0" smtClean="0">
                <a:solidFill>
                  <a:schemeClr val="bg1"/>
                </a:solidFill>
                <a:latin typeface="Arial" pitchFamily="34" charset="0"/>
                <a:cs typeface="Arial" pitchFamily="34" charset="0"/>
              </a:rPr>
              <a:t>Investors should encourage placement agents to select outside counsel that have provided good service to investors.</a:t>
            </a:r>
          </a:p>
          <a:p>
            <a:pPr marL="228600" indent="-165100">
              <a:spcBef>
                <a:spcPts val="0"/>
              </a:spcBef>
              <a:spcAft>
                <a:spcPts val="600"/>
              </a:spcAft>
              <a:buClrTx/>
              <a:buFont typeface="Courier New" pitchFamily="49" charset="0"/>
              <a:buChar char="o"/>
            </a:pPr>
            <a:endParaRPr lang="en-US" sz="1450" dirty="0" smtClean="0">
              <a:solidFill>
                <a:schemeClr val="bg1"/>
              </a:solidFill>
              <a:latin typeface="Arial" pitchFamily="34" charset="0"/>
              <a:cs typeface="Arial" pitchFamily="34" charset="0"/>
            </a:endParaRPr>
          </a:p>
        </p:txBody>
      </p:sp>
      <p:sp>
        <p:nvSpPr>
          <p:cNvPr id="3" name="Slide Number Placeholder 2"/>
          <p:cNvSpPr>
            <a:spLocks noGrp="1"/>
          </p:cNvSpPr>
          <p:nvPr>
            <p:ph type="sldNum" sz="quarter" idx="12"/>
          </p:nvPr>
        </p:nvSpPr>
        <p:spPr>
          <a:xfrm>
            <a:off x="7924800" y="6264275"/>
            <a:ext cx="762000" cy="365125"/>
          </a:xfrm>
        </p:spPr>
        <p:txBody>
          <a:bodyPr/>
          <a:lstStyle/>
          <a:p>
            <a:fld id="{A7EFD7E4-8A3A-4EFF-9732-76ADC435B6B5}" type="slidenum">
              <a:rPr lang="en-US" smtClean="0"/>
              <a:pPr/>
              <a:t>8</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2">
                    <a:lumMod val="50000"/>
                  </a:schemeClr>
                </a:solidFill>
                <a:effectLst/>
                <a:latin typeface="Arial" pitchFamily="34" charset="0"/>
                <a:cs typeface="Arial" pitchFamily="34" charset="0"/>
              </a:rPr>
              <a:t>Comments and Responses from </a:t>
            </a:r>
            <a:r>
              <a:rPr lang="en-US" sz="3200" dirty="0" smtClean="0">
                <a:solidFill>
                  <a:schemeClr val="tx2">
                    <a:lumMod val="50000"/>
                  </a:schemeClr>
                </a:solidFill>
                <a:effectLst/>
                <a:latin typeface="Arial" pitchFamily="34" charset="0"/>
                <a:cs typeface="Arial" pitchFamily="34" charset="0"/>
              </a:rPr>
              <a:t>In-house Counsel</a:t>
            </a:r>
            <a:endParaRPr lang="en-US" sz="3200" dirty="0">
              <a:solidFill>
                <a:schemeClr val="tx2">
                  <a:lumMod val="50000"/>
                </a:schemeClr>
              </a:solidFill>
              <a:effectLst/>
              <a:latin typeface="Arial" pitchFamily="34" charset="0"/>
              <a:cs typeface="Arial" pitchFamily="34" charset="0"/>
            </a:endParaRPr>
          </a:p>
        </p:txBody>
      </p:sp>
      <p:sp>
        <p:nvSpPr>
          <p:cNvPr id="5" name="Content Placeholder 2"/>
          <p:cNvSpPr>
            <a:spLocks noGrp="1"/>
          </p:cNvSpPr>
          <p:nvPr>
            <p:ph idx="1"/>
          </p:nvPr>
        </p:nvSpPr>
        <p:spPr>
          <a:xfrm>
            <a:off x="508000" y="1803400"/>
            <a:ext cx="8229600" cy="4076699"/>
          </a:xfrm>
        </p:spPr>
        <p:txBody>
          <a:bodyPr>
            <a:noAutofit/>
            <a:scene3d>
              <a:camera prst="orthographicFront"/>
              <a:lightRig rig="threePt" dir="t"/>
            </a:scene3d>
            <a:sp3d extrusionH="57150">
              <a:bevelT w="82550" h="38100" prst="coolSlant"/>
            </a:sp3d>
          </a:bodyPr>
          <a:lstStyle/>
          <a:p>
            <a:pPr marL="0" indent="0">
              <a:spcAft>
                <a:spcPts val="600"/>
              </a:spcAft>
              <a:buNone/>
            </a:pPr>
            <a:r>
              <a:rPr lang="en-US" sz="2000" b="1" dirty="0" smtClean="0">
                <a:solidFill>
                  <a:schemeClr val="bg1"/>
                </a:solidFill>
                <a:latin typeface="Arial" pitchFamily="34" charset="0"/>
                <a:cs typeface="Arial" pitchFamily="34" charset="0"/>
              </a:rPr>
              <a:t>What could outside counsel do to improve the pre-circle </a:t>
            </a:r>
            <a:r>
              <a:rPr lang="en-US" sz="2000" b="1" dirty="0" smtClean="0">
                <a:solidFill>
                  <a:schemeClr val="bg1"/>
                </a:solidFill>
                <a:latin typeface="Arial" pitchFamily="34" charset="0"/>
                <a:cs typeface="Arial" pitchFamily="34" charset="0"/>
              </a:rPr>
              <a:t>process for you (in-house counsel)?</a:t>
            </a:r>
            <a:endParaRPr lang="en-US" sz="2000" b="1" dirty="0" smtClean="0">
              <a:solidFill>
                <a:schemeClr val="bg1"/>
              </a:solidFill>
              <a:latin typeface="Arial" pitchFamily="34" charset="0"/>
              <a:cs typeface="Arial" pitchFamily="34" charset="0"/>
            </a:endParaRPr>
          </a:p>
          <a:p>
            <a:pPr marL="0" indent="0">
              <a:spcBef>
                <a:spcPts val="0"/>
              </a:spcBef>
              <a:buNone/>
            </a:pPr>
            <a:r>
              <a:rPr lang="en-US" sz="1800" dirty="0" smtClean="0">
                <a:solidFill>
                  <a:schemeClr val="bg1"/>
                </a:solidFill>
                <a:latin typeface="Arial" pitchFamily="34" charset="0"/>
                <a:cs typeface="Arial" pitchFamily="34" charset="0"/>
              </a:rPr>
              <a:t>Almost </a:t>
            </a:r>
            <a:r>
              <a:rPr lang="en-US" sz="1800" dirty="0" smtClean="0">
                <a:solidFill>
                  <a:schemeClr val="bg1"/>
                </a:solidFill>
                <a:latin typeface="Arial" pitchFamily="34" charset="0"/>
                <a:cs typeface="Arial" pitchFamily="34" charset="0"/>
              </a:rPr>
              <a:t>all of the responses suggested that outside counsel make improvements to the issues </a:t>
            </a:r>
            <a:r>
              <a:rPr lang="en-US" sz="1800" dirty="0" smtClean="0">
                <a:solidFill>
                  <a:schemeClr val="bg1"/>
                </a:solidFill>
                <a:latin typeface="Arial" pitchFamily="34" charset="0"/>
                <a:cs typeface="Arial" pitchFamily="34" charset="0"/>
              </a:rPr>
              <a:t>memorandum:</a:t>
            </a:r>
          </a:p>
          <a:p>
            <a:pPr marL="0" indent="0">
              <a:spcBef>
                <a:spcPts val="0"/>
              </a:spcBef>
              <a:buNone/>
            </a:pPr>
            <a:endParaRPr lang="en-US" sz="800" dirty="0" smtClean="0">
              <a:solidFill>
                <a:schemeClr val="bg1"/>
              </a:solidFill>
              <a:latin typeface="Arial" pitchFamily="34" charset="0"/>
              <a:cs typeface="Arial" pitchFamily="34" charset="0"/>
            </a:endParaRPr>
          </a:p>
          <a:p>
            <a:pPr marL="177800" indent="-114300">
              <a:spcBef>
                <a:spcPts val="0"/>
              </a:spcBef>
              <a:buClrTx/>
              <a:buFont typeface="Arial" pitchFamily="34" charset="0"/>
              <a:buChar char="•"/>
            </a:pPr>
            <a:r>
              <a:rPr lang="en-US" sz="1800" dirty="0" smtClean="0">
                <a:solidFill>
                  <a:schemeClr val="bg1"/>
                </a:solidFill>
                <a:latin typeface="Arial" pitchFamily="34" charset="0"/>
                <a:cs typeface="Arial" pitchFamily="34" charset="0"/>
              </a:rPr>
              <a:t>The </a:t>
            </a:r>
            <a:r>
              <a:rPr lang="en-US" sz="1800" dirty="0" smtClean="0">
                <a:solidFill>
                  <a:schemeClr val="bg1"/>
                </a:solidFill>
                <a:latin typeface="Arial" pitchFamily="34" charset="0"/>
                <a:cs typeface="Arial" pitchFamily="34" charset="0"/>
              </a:rPr>
              <a:t>issues </a:t>
            </a:r>
            <a:r>
              <a:rPr lang="en-US" sz="1800" dirty="0" smtClean="0">
                <a:solidFill>
                  <a:schemeClr val="bg1"/>
                </a:solidFill>
                <a:latin typeface="Arial" pitchFamily="34" charset="0"/>
                <a:cs typeface="Arial" pitchFamily="34" charset="0"/>
              </a:rPr>
              <a:t>memo should </a:t>
            </a:r>
            <a:r>
              <a:rPr lang="en-US" sz="1800" dirty="0" smtClean="0">
                <a:solidFill>
                  <a:schemeClr val="bg1"/>
                </a:solidFill>
                <a:latin typeface="Arial" pitchFamily="34" charset="0"/>
                <a:cs typeface="Arial" pitchFamily="34" charset="0"/>
              </a:rPr>
              <a:t>clearly identify and prioritize the most significant issues (particularly important for business </a:t>
            </a:r>
            <a:r>
              <a:rPr lang="en-US" sz="1800" dirty="0" smtClean="0">
                <a:solidFill>
                  <a:schemeClr val="bg1"/>
                </a:solidFill>
                <a:latin typeface="Arial" pitchFamily="34" charset="0"/>
                <a:cs typeface="Arial" pitchFamily="34" charset="0"/>
              </a:rPr>
              <a:t>clients)</a:t>
            </a:r>
          </a:p>
          <a:p>
            <a:pPr marL="177800" indent="-114300">
              <a:spcBef>
                <a:spcPts val="0"/>
              </a:spcBef>
              <a:spcAft>
                <a:spcPts val="600"/>
              </a:spcAft>
              <a:buClrTx/>
              <a:buNone/>
            </a:pPr>
            <a:endParaRPr lang="en-US" sz="800" dirty="0" smtClean="0">
              <a:solidFill>
                <a:schemeClr val="bg1"/>
              </a:solidFill>
              <a:latin typeface="Arial" pitchFamily="34" charset="0"/>
              <a:cs typeface="Arial" pitchFamily="34" charset="0"/>
            </a:endParaRPr>
          </a:p>
          <a:p>
            <a:pPr marL="177800" indent="-114300">
              <a:spcBef>
                <a:spcPts val="0"/>
              </a:spcBef>
              <a:buClrTx/>
              <a:buFont typeface="Arial" pitchFamily="34" charset="0"/>
              <a:buChar char="•"/>
            </a:pPr>
            <a:r>
              <a:rPr lang="en-US" sz="1800" dirty="0" smtClean="0">
                <a:solidFill>
                  <a:schemeClr val="bg1"/>
                </a:solidFill>
                <a:latin typeface="Arial" pitchFamily="34" charset="0"/>
                <a:cs typeface="Arial" pitchFamily="34" charset="0"/>
              </a:rPr>
              <a:t>The </a:t>
            </a:r>
            <a:r>
              <a:rPr lang="en-US" sz="1800" dirty="0" smtClean="0">
                <a:solidFill>
                  <a:schemeClr val="bg1"/>
                </a:solidFill>
                <a:latin typeface="Arial" pitchFamily="34" charset="0"/>
                <a:cs typeface="Arial" pitchFamily="34" charset="0"/>
              </a:rPr>
              <a:t>issues </a:t>
            </a:r>
            <a:r>
              <a:rPr lang="en-US" sz="1800" dirty="0" smtClean="0">
                <a:solidFill>
                  <a:schemeClr val="bg1"/>
                </a:solidFill>
                <a:latin typeface="Arial" pitchFamily="34" charset="0"/>
                <a:cs typeface="Arial" pitchFamily="34" charset="0"/>
              </a:rPr>
              <a:t>memo should </a:t>
            </a:r>
            <a:r>
              <a:rPr lang="en-US" sz="1800" dirty="0" smtClean="0">
                <a:solidFill>
                  <a:schemeClr val="bg1"/>
                </a:solidFill>
                <a:latin typeface="Arial" pitchFamily="34" charset="0"/>
                <a:cs typeface="Arial" pitchFamily="34" charset="0"/>
              </a:rPr>
              <a:t>convey whether outside counsel believes that improvements can be obtained if investors push for </a:t>
            </a:r>
            <a:r>
              <a:rPr lang="en-US" sz="1800" dirty="0" smtClean="0">
                <a:solidFill>
                  <a:schemeClr val="bg1"/>
                </a:solidFill>
                <a:latin typeface="Arial" pitchFamily="34" charset="0"/>
                <a:cs typeface="Arial" pitchFamily="34" charset="0"/>
              </a:rPr>
              <a:t>changes</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And </a:t>
            </a:r>
            <a:r>
              <a:rPr lang="en-US" sz="1600" dirty="0" smtClean="0">
                <a:solidFill>
                  <a:schemeClr val="bg1"/>
                </a:solidFill>
                <a:latin typeface="Arial" pitchFamily="34" charset="0"/>
                <a:cs typeface="Arial" pitchFamily="34" charset="0"/>
              </a:rPr>
              <a:t>should describe the history of negotiations </a:t>
            </a:r>
            <a:r>
              <a:rPr lang="en-US" sz="1600" dirty="0" smtClean="0">
                <a:solidFill>
                  <a:schemeClr val="bg1"/>
                </a:solidFill>
                <a:latin typeface="Arial" pitchFamily="34" charset="0"/>
                <a:cs typeface="Arial" pitchFamily="34" charset="0"/>
              </a:rPr>
              <a:t>on </a:t>
            </a:r>
            <a:r>
              <a:rPr lang="en-US" sz="1600" dirty="0" smtClean="0">
                <a:solidFill>
                  <a:schemeClr val="bg1"/>
                </a:solidFill>
                <a:latin typeface="Arial" pitchFamily="34" charset="0"/>
                <a:cs typeface="Arial" pitchFamily="34" charset="0"/>
              </a:rPr>
              <a:t>identified issues between outside counsel and Issuer’s </a:t>
            </a:r>
            <a:r>
              <a:rPr lang="en-US" sz="1600" dirty="0" smtClean="0">
                <a:solidFill>
                  <a:schemeClr val="bg1"/>
                </a:solidFill>
                <a:latin typeface="Arial" pitchFamily="34" charset="0"/>
                <a:cs typeface="Arial" pitchFamily="34" charset="0"/>
              </a:rPr>
              <a:t>counsel</a:t>
            </a:r>
          </a:p>
          <a:p>
            <a:pPr marL="497840" lvl="1" indent="-114300">
              <a:spcBef>
                <a:spcPts val="0"/>
              </a:spcBef>
              <a:buClrTx/>
              <a:buNone/>
            </a:pPr>
            <a:endParaRPr lang="en-US" sz="800" dirty="0" smtClean="0">
              <a:solidFill>
                <a:schemeClr val="bg1"/>
              </a:solidFill>
              <a:latin typeface="Arial" pitchFamily="34" charset="0"/>
              <a:cs typeface="Arial" pitchFamily="34" charset="0"/>
            </a:endParaRPr>
          </a:p>
          <a:p>
            <a:pPr marL="177800" indent="-114300">
              <a:spcBef>
                <a:spcPts val="0"/>
              </a:spcBef>
              <a:buClrTx/>
              <a:buFont typeface="Arial" pitchFamily="34" charset="0"/>
              <a:buChar char="•"/>
            </a:pPr>
            <a:r>
              <a:rPr lang="en-US" sz="1800" dirty="0" smtClean="0">
                <a:solidFill>
                  <a:schemeClr val="bg1"/>
                </a:solidFill>
                <a:latin typeface="Arial" pitchFamily="34" charset="0"/>
                <a:cs typeface="Arial" pitchFamily="34" charset="0"/>
              </a:rPr>
              <a:t>The issues </a:t>
            </a:r>
            <a:r>
              <a:rPr lang="en-US" sz="1800" dirty="0" smtClean="0">
                <a:solidFill>
                  <a:schemeClr val="bg1"/>
                </a:solidFill>
                <a:latin typeface="Arial" pitchFamily="34" charset="0"/>
                <a:cs typeface="Arial" pitchFamily="34" charset="0"/>
              </a:rPr>
              <a:t>memo should </a:t>
            </a:r>
            <a:r>
              <a:rPr lang="en-US" sz="1800" dirty="0" smtClean="0">
                <a:solidFill>
                  <a:schemeClr val="bg1"/>
                </a:solidFill>
                <a:latin typeface="Arial" pitchFamily="34" charset="0"/>
                <a:cs typeface="Arial" pitchFamily="34" charset="0"/>
              </a:rPr>
              <a:t>be updated during the </a:t>
            </a:r>
            <a:r>
              <a:rPr lang="en-US" sz="1800" dirty="0" smtClean="0">
                <a:solidFill>
                  <a:schemeClr val="bg1"/>
                </a:solidFill>
                <a:latin typeface="Arial" pitchFamily="34" charset="0"/>
                <a:cs typeface="Arial" pitchFamily="34" charset="0"/>
              </a:rPr>
              <a:t>pre-circle process, reflecting:</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Issues </a:t>
            </a:r>
            <a:r>
              <a:rPr lang="en-US" sz="1600" dirty="0" smtClean="0">
                <a:solidFill>
                  <a:schemeClr val="bg1"/>
                </a:solidFill>
                <a:latin typeface="Arial" pitchFamily="34" charset="0"/>
                <a:cs typeface="Arial" pitchFamily="34" charset="0"/>
              </a:rPr>
              <a:t>resolved in the pre-circle process, and </a:t>
            </a:r>
          </a:p>
          <a:p>
            <a:pPr marL="497840" lvl="1" indent="-114300">
              <a:spcBef>
                <a:spcPts val="0"/>
              </a:spcBef>
              <a:buClrTx/>
              <a:buFont typeface="Arial" pitchFamily="34" charset="0"/>
              <a:buChar char="‒"/>
            </a:pPr>
            <a:r>
              <a:rPr lang="en-US" sz="1600" dirty="0" smtClean="0">
                <a:solidFill>
                  <a:schemeClr val="bg1"/>
                </a:solidFill>
                <a:latin typeface="Arial" pitchFamily="34" charset="0"/>
                <a:cs typeface="Arial" pitchFamily="34" charset="0"/>
              </a:rPr>
              <a:t>Issues </a:t>
            </a:r>
            <a:r>
              <a:rPr lang="en-US" sz="1600" dirty="0" smtClean="0">
                <a:solidFill>
                  <a:schemeClr val="bg1"/>
                </a:solidFill>
                <a:latin typeface="Arial" pitchFamily="34" charset="0"/>
                <a:cs typeface="Arial" pitchFamily="34" charset="0"/>
              </a:rPr>
              <a:t>raised by other investors</a:t>
            </a:r>
          </a:p>
        </p:txBody>
      </p:sp>
      <p:sp>
        <p:nvSpPr>
          <p:cNvPr id="3" name="Slide Number Placeholder 2"/>
          <p:cNvSpPr>
            <a:spLocks noGrp="1"/>
          </p:cNvSpPr>
          <p:nvPr>
            <p:ph type="sldNum" sz="quarter" idx="12"/>
          </p:nvPr>
        </p:nvSpPr>
        <p:spPr>
          <a:xfrm>
            <a:off x="7924800" y="6340475"/>
            <a:ext cx="762000" cy="365125"/>
          </a:xfrm>
        </p:spPr>
        <p:txBody>
          <a:bodyPr/>
          <a:lstStyle/>
          <a:p>
            <a:fld id="{A7EFD7E4-8A3A-4EFF-9732-76ADC435B6B5}" type="slidenum">
              <a:rPr lang="en-US" smtClean="0"/>
              <a:pPr/>
              <a:t>9</a:t>
            </a:fld>
            <a:endParaRPr lang="en-US" dirty="0"/>
          </a:p>
        </p:txBody>
      </p:sp>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3200" y="6070600"/>
            <a:ext cx="2057400" cy="62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Footer Placeholder 3"/>
          <p:cNvSpPr>
            <a:spLocks noGrp="1"/>
          </p:cNvSpPr>
          <p:nvPr>
            <p:ph type="ftr" sz="quarter" idx="11"/>
          </p:nvPr>
        </p:nvSpPr>
        <p:spPr>
          <a:xfrm>
            <a:off x="5410200" y="6362701"/>
            <a:ext cx="2806700" cy="266700"/>
          </a:xfrm>
        </p:spPr>
        <p:txBody>
          <a:bodyPr/>
          <a:lstStyle/>
          <a:p>
            <a:r>
              <a:rPr lang="en-US" dirty="0" smtClean="0">
                <a:latin typeface="Berlin Sans FB" pitchFamily="34" charset="0"/>
              </a:rPr>
              <a:t>PPIA 2014 Summer Meeting</a:t>
            </a:r>
            <a:endParaRPr lang="en-US" dirty="0">
              <a:latin typeface="Berlin Sans FB" pitchFamily="34" charset="0"/>
            </a:endParaRPr>
          </a:p>
        </p:txBody>
      </p:sp>
    </p:spTree>
    <p:extLst>
      <p:ext uri="{BB962C8B-B14F-4D97-AF65-F5344CB8AC3E}">
        <p14:creationId xmlns="" xmlns:p14="http://schemas.microsoft.com/office/powerpoint/2010/main" val="9637520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5562</TotalTime>
  <Words>742</Words>
  <Application>Microsoft Office PowerPoint</Application>
  <PresentationFormat>On-screen Show (4:3)</PresentationFormat>
  <Paragraphs>83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Slide 1</vt:lpstr>
      <vt:lpstr>Counsel Interaction Poll</vt:lpstr>
      <vt:lpstr>Comments and Responses from Outside Counsel</vt:lpstr>
      <vt:lpstr>Comments and Responses from Outside Counsel</vt:lpstr>
      <vt:lpstr>Comments and Responses from Outside Counsel</vt:lpstr>
      <vt:lpstr>Comments and Responses from Outside Counsel</vt:lpstr>
      <vt:lpstr>Comments and Responses from Outside Counsel</vt:lpstr>
      <vt:lpstr>Comments and Responses from Outside Counsel</vt:lpstr>
      <vt:lpstr>Comments and Responses from In-house Counsel</vt:lpstr>
      <vt:lpstr>Comments and Responses from In-house Counsel</vt:lpstr>
    </vt:vector>
  </TitlesOfParts>
  <Company>Pacific Life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Dales, Diane</dc:creator>
  <cp:lastModifiedBy>Genworth</cp:lastModifiedBy>
  <cp:revision>231</cp:revision>
  <cp:lastPrinted>2014-01-28T00:53:34Z</cp:lastPrinted>
  <dcterms:created xsi:type="dcterms:W3CDTF">2012-05-18T20:23:36Z</dcterms:created>
  <dcterms:modified xsi:type="dcterms:W3CDTF">2014-06-06T20:26:51Z</dcterms:modified>
</cp:coreProperties>
</file>